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29" autoAdjust="0"/>
    <p:restoredTop sz="94660"/>
  </p:normalViewPr>
  <p:slideViewPr>
    <p:cSldViewPr>
      <p:cViewPr varScale="1">
        <p:scale>
          <a:sx n="102" d="100"/>
          <a:sy n="102" d="100"/>
        </p:scale>
        <p:origin x="-2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E3266B6-91A2-4E6B-938C-FE251AE2EADD}" type="datetimeFigureOut">
              <a:rPr lang="ru-RU" smtClean="0"/>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2731400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3266B6-91A2-4E6B-938C-FE251AE2EADD}" type="datetimeFigureOut">
              <a:rPr lang="ru-RU" smtClean="0"/>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392560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3266B6-91A2-4E6B-938C-FE251AE2EADD}" type="datetimeFigureOut">
              <a:rPr lang="ru-RU" smtClean="0"/>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220212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3266B6-91A2-4E6B-938C-FE251AE2EADD}" type="datetimeFigureOut">
              <a:rPr lang="ru-RU" smtClean="0"/>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3092858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E3266B6-91A2-4E6B-938C-FE251AE2EADD}" type="datetimeFigureOut">
              <a:rPr lang="ru-RU" smtClean="0"/>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2133778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E3266B6-91A2-4E6B-938C-FE251AE2EADD}" type="datetimeFigureOut">
              <a:rPr lang="ru-RU" smtClean="0"/>
              <a:t>11.11.2014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3300122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E3266B6-91A2-4E6B-938C-FE251AE2EADD}" type="datetimeFigureOut">
              <a:rPr lang="ru-RU" smtClean="0"/>
              <a:t>11.11.2014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1805012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E3266B6-91A2-4E6B-938C-FE251AE2EADD}" type="datetimeFigureOut">
              <a:rPr lang="ru-RU" smtClean="0"/>
              <a:t>11.11.2014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2796449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E3266B6-91A2-4E6B-938C-FE251AE2EADD}" type="datetimeFigureOut">
              <a:rPr lang="ru-RU" smtClean="0"/>
              <a:t>11.11.2014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427598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E3266B6-91A2-4E6B-938C-FE251AE2EADD}" type="datetimeFigureOut">
              <a:rPr lang="ru-RU" smtClean="0"/>
              <a:t>11.11.2014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133451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E3266B6-91A2-4E6B-938C-FE251AE2EADD}" type="datetimeFigureOut">
              <a:rPr lang="ru-RU" smtClean="0"/>
              <a:t>11.11.2014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9ABFB8-53D6-4CB3-A3D7-A8FA45CD939D}" type="slidenum">
              <a:rPr lang="ru-RU" smtClean="0"/>
              <a:t>‹#›</a:t>
            </a:fld>
            <a:endParaRPr lang="ru-RU"/>
          </a:p>
        </p:txBody>
      </p:sp>
    </p:spTree>
    <p:extLst>
      <p:ext uri="{BB962C8B-B14F-4D97-AF65-F5344CB8AC3E}">
        <p14:creationId xmlns:p14="http://schemas.microsoft.com/office/powerpoint/2010/main" val="304007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266B6-91A2-4E6B-938C-FE251AE2EADD}" type="datetimeFigureOut">
              <a:rPr lang="ru-RU" smtClean="0"/>
              <a:t>11.11.2014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ABFB8-53D6-4CB3-A3D7-A8FA45CD939D}" type="slidenum">
              <a:rPr lang="ru-RU" smtClean="0"/>
              <a:t>‹#›</a:t>
            </a:fld>
            <a:endParaRPr lang="ru-RU"/>
          </a:p>
        </p:txBody>
      </p:sp>
    </p:spTree>
    <p:extLst>
      <p:ext uri="{BB962C8B-B14F-4D97-AF65-F5344CB8AC3E}">
        <p14:creationId xmlns:p14="http://schemas.microsoft.com/office/powerpoint/2010/main" val="2194682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56793"/>
            <a:ext cx="7772400" cy="2043658"/>
          </a:xfrm>
        </p:spPr>
        <p:txBody>
          <a:bodyPr>
            <a:normAutofit fontScale="90000"/>
          </a:bodyPr>
          <a:lstStyle/>
          <a:p>
            <a:r>
              <a:rPr lang="kk-KZ" b="1" dirty="0" smtClean="0">
                <a:solidFill>
                  <a:schemeClr val="tx2">
                    <a:lumMod val="50000"/>
                  </a:schemeClr>
                </a:solidFill>
                <a:effectLst>
                  <a:glow rad="228600">
                    <a:schemeClr val="accent3">
                      <a:satMod val="175000"/>
                      <a:alpha val="40000"/>
                    </a:schemeClr>
                  </a:glow>
                </a:effectLst>
              </a:rPr>
              <a:t>Мәліметтерді дерексідендіру класстары, жобалау кезінде мұрагерлікті қолдану</a:t>
            </a:r>
            <a:endParaRPr lang="ru-RU" b="1" dirty="0">
              <a:solidFill>
                <a:schemeClr val="tx2">
                  <a:lumMod val="50000"/>
                </a:schemeClr>
              </a:solidFill>
              <a:effectLst>
                <a:glow rad="228600">
                  <a:schemeClr val="accent3">
                    <a:satMod val="175000"/>
                    <a:alpha val="40000"/>
                  </a:schemeClr>
                </a:glow>
              </a:effectLst>
            </a:endParaRPr>
          </a:p>
        </p:txBody>
      </p:sp>
      <p:pic>
        <p:nvPicPr>
          <p:cNvPr id="4100" name="Picture 4" descr="http://openjpa.apache.org/builds/1.0.4/apache-openjpa-1.0.4/docs/manual/img/jpa-inher-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717032"/>
            <a:ext cx="3248110" cy="2475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1935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Мұрагерлік әдістері</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Объект 2"/>
          <p:cNvSpPr>
            <a:spLocks noGrp="1"/>
          </p:cNvSpPr>
          <p:nvPr>
            <p:ph idx="1"/>
          </p:nvPr>
        </p:nvSpPr>
        <p:spPr/>
        <p:txBody>
          <a:bodyPr/>
          <a:lstStyle/>
          <a:p>
            <a:r>
              <a:rPr lang="kk-KZ" dirty="0" smtClean="0"/>
              <a:t>Жүйеде мұрагерлік қасиеттері ұйымдастырылады. </a:t>
            </a:r>
          </a:p>
          <a:p>
            <a:r>
              <a:rPr lang="kk-KZ" dirty="0" smtClean="0"/>
              <a:t>Мұрагерлік етудің үш әдісі бар:</a:t>
            </a:r>
          </a:p>
          <a:p>
            <a:pPr lvl="1"/>
            <a:r>
              <a:rPr lang="en-US" dirty="0" smtClean="0"/>
              <a:t>Single Table Inheritance(</a:t>
            </a:r>
            <a:r>
              <a:rPr lang="kk-KZ" dirty="0" smtClean="0"/>
              <a:t>бір таблицадан мұрагерлік ету</a:t>
            </a:r>
            <a:r>
              <a:rPr lang="en-US" dirty="0" smtClean="0"/>
              <a:t>)</a:t>
            </a:r>
            <a:endParaRPr lang="kk-KZ" dirty="0" smtClean="0"/>
          </a:p>
          <a:p>
            <a:pPr lvl="1"/>
            <a:r>
              <a:rPr lang="en-US" dirty="0" smtClean="0"/>
              <a:t>Class Table Inheritance(</a:t>
            </a:r>
            <a:r>
              <a:rPr lang="kk-KZ" dirty="0" smtClean="0"/>
              <a:t>бір класстан мұрагерлік ету</a:t>
            </a:r>
            <a:r>
              <a:rPr lang="en-US" dirty="0" smtClean="0"/>
              <a:t>)</a:t>
            </a:r>
            <a:endParaRPr lang="kk-KZ" dirty="0" smtClean="0"/>
          </a:p>
          <a:p>
            <a:pPr lvl="1"/>
            <a:r>
              <a:rPr lang="en-US" dirty="0" smtClean="0"/>
              <a:t>Concrete Table Inheritance(</a:t>
            </a:r>
            <a:r>
              <a:rPr lang="kk-KZ" dirty="0" smtClean="0"/>
              <a:t>нақты бір класстан мұрагерлік ету</a:t>
            </a:r>
            <a:r>
              <a:rPr lang="en-US" dirty="0" smtClean="0"/>
              <a:t>)</a:t>
            </a:r>
          </a:p>
          <a:p>
            <a:pPr lvl="1"/>
            <a:endParaRPr lang="kk-KZ" dirty="0" smtClean="0"/>
          </a:p>
          <a:p>
            <a:endParaRPr lang="ru-RU" dirty="0"/>
          </a:p>
        </p:txBody>
      </p:sp>
    </p:spTree>
    <p:extLst>
      <p:ext uri="{BB962C8B-B14F-4D97-AF65-F5344CB8AC3E}">
        <p14:creationId xmlns:p14="http://schemas.microsoft.com/office/powerpoint/2010/main" val="2766850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627" y="13701"/>
            <a:ext cx="8229600" cy="1440160"/>
          </a:xfrm>
        </p:spPr>
        <p:txBody>
          <a:bodyPr>
            <a:no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Single Table Inheritance</a:t>
            </a:r>
            <a:r>
              <a:rPr lang="kk-K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kk-KZ"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бір</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кестеден</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мұрагерлік</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ету</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b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ru-RU"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Объект 2"/>
          <p:cNvSpPr>
            <a:spLocks noGrp="1"/>
          </p:cNvSpPr>
          <p:nvPr>
            <p:ph idx="1"/>
          </p:nvPr>
        </p:nvSpPr>
        <p:spPr>
          <a:xfrm>
            <a:off x="529208" y="1052736"/>
            <a:ext cx="8229600" cy="4525963"/>
          </a:xfrm>
        </p:spPr>
        <p:txBody>
          <a:bodyPr/>
          <a:lstStyle/>
          <a:p>
            <a:r>
              <a:rPr lang="kk-KZ" dirty="0" smtClean="0"/>
              <a:t>Мұрагер класстыр бір кестедесақталады</a:t>
            </a: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494" y="1586970"/>
            <a:ext cx="7920880" cy="3590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27067" y="5444331"/>
            <a:ext cx="8280920" cy="830997"/>
          </a:xfrm>
          <a:prstGeom prst="rect">
            <a:avLst/>
          </a:prstGeom>
          <a:noFill/>
        </p:spPr>
        <p:txBody>
          <a:bodyPr wrap="square" rtlCol="0">
            <a:spAutoFit/>
          </a:bodyPr>
          <a:lstStyle/>
          <a:p>
            <a:pPr marL="342900" indent="-342900">
              <a:buFont typeface="Arial" panose="020B0604020202020204" pitchFamily="34" charset="0"/>
              <a:buChar char="•"/>
            </a:pPr>
            <a:r>
              <a:rPr lang="kk-KZ" sz="2400" b="1" dirty="0" smtClean="0">
                <a:solidFill>
                  <a:srgbClr val="FF0000"/>
                </a:solidFill>
              </a:rPr>
              <a:t>Негізгі класс объектісін мұрагер класс объектісінен айыратын механизм керек</a:t>
            </a:r>
            <a:endParaRPr lang="ru-RU" sz="2400" b="1" dirty="0">
              <a:solidFill>
                <a:srgbClr val="FF0000"/>
              </a:solidFill>
            </a:endParaRPr>
          </a:p>
        </p:txBody>
      </p:sp>
      <p:sp>
        <p:nvSpPr>
          <p:cNvPr id="5" name="TextBox 4"/>
          <p:cNvSpPr txBox="1"/>
          <p:nvPr/>
        </p:nvSpPr>
        <p:spPr>
          <a:xfrm>
            <a:off x="428673" y="5018549"/>
            <a:ext cx="8477708" cy="461665"/>
          </a:xfrm>
          <a:prstGeom prst="rect">
            <a:avLst/>
          </a:prstGeom>
          <a:noFill/>
        </p:spPr>
        <p:txBody>
          <a:bodyPr wrap="square" rtlCol="0">
            <a:spAutoFit/>
          </a:bodyPr>
          <a:lstStyle/>
          <a:p>
            <a:pPr marL="342900" indent="-342900">
              <a:buFont typeface="Arial" panose="020B0604020202020204" pitchFamily="34" charset="0"/>
              <a:buChar char="•"/>
            </a:pPr>
            <a:r>
              <a:rPr lang="kk-KZ" sz="2400" b="1" dirty="0" smtClean="0">
                <a:solidFill>
                  <a:srgbClr val="FF0000"/>
                </a:solidFill>
              </a:rPr>
              <a:t>Ең жылдам сұраныс жасау </a:t>
            </a:r>
            <a:r>
              <a:rPr lang="en-US" sz="2400" b="1" dirty="0" smtClean="0">
                <a:solidFill>
                  <a:srgbClr val="FF0000"/>
                </a:solidFill>
              </a:rPr>
              <a:t>select </a:t>
            </a:r>
            <a:r>
              <a:rPr lang="kk-KZ" sz="2400" b="1" dirty="0" smtClean="0">
                <a:solidFill>
                  <a:srgbClr val="FF0000"/>
                </a:solidFill>
              </a:rPr>
              <a:t>көмегімен іске асады</a:t>
            </a:r>
            <a:endParaRPr lang="ru-RU" sz="2400" b="1" dirty="0">
              <a:solidFill>
                <a:srgbClr val="FF0000"/>
              </a:solidFill>
            </a:endParaRPr>
          </a:p>
        </p:txBody>
      </p:sp>
      <p:pic>
        <p:nvPicPr>
          <p:cNvPr id="1028" name="Picture 4" descr="http://oreodor.com/wp-content/uploads/2012/01/plus-ic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58" y="5073899"/>
            <a:ext cx="406315" cy="40631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1" y="5687111"/>
            <a:ext cx="307186" cy="307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527067" y="6081560"/>
            <a:ext cx="8280920" cy="830997"/>
          </a:xfrm>
          <a:prstGeom prst="rect">
            <a:avLst/>
          </a:prstGeom>
          <a:noFill/>
        </p:spPr>
        <p:txBody>
          <a:bodyPr wrap="square" rtlCol="0">
            <a:spAutoFit/>
          </a:bodyPr>
          <a:lstStyle/>
          <a:p>
            <a:pPr marL="342900" indent="-342900">
              <a:buFont typeface="Arial" panose="020B0604020202020204" pitchFamily="34" charset="0"/>
              <a:buChar char="•"/>
            </a:pPr>
            <a:r>
              <a:rPr lang="kk-KZ" sz="2400" b="1" dirty="0" smtClean="0">
                <a:solidFill>
                  <a:srgbClr val="FF0000"/>
                </a:solidFill>
              </a:rPr>
              <a:t>Жеке даралықтың ұиындылығы , мұрагерлердегі </a:t>
            </a:r>
            <a:r>
              <a:rPr lang="en-US" sz="2400" b="1" dirty="0" err="1" smtClean="0">
                <a:solidFill>
                  <a:srgbClr val="FF0000"/>
                </a:solidFill>
              </a:rPr>
              <a:t>Nullable</a:t>
            </a:r>
            <a:r>
              <a:rPr lang="en-US" sz="2400" b="1" dirty="0" smtClean="0">
                <a:solidFill>
                  <a:srgbClr val="FF0000"/>
                </a:solidFill>
              </a:rPr>
              <a:t>/</a:t>
            </a:r>
            <a:r>
              <a:rPr lang="en-US" sz="2400" b="1" dirty="0" err="1" smtClean="0">
                <a:solidFill>
                  <a:srgbClr val="FF0000"/>
                </a:solidFill>
              </a:rPr>
              <a:t>NotNullable</a:t>
            </a:r>
            <a:r>
              <a:rPr lang="kk-KZ" sz="2400" b="1" dirty="0" smtClean="0">
                <a:solidFill>
                  <a:srgbClr val="FF0000"/>
                </a:solidFill>
              </a:rPr>
              <a:t> жолдар</a:t>
            </a:r>
            <a:r>
              <a:rPr lang="en-US" sz="2400" b="1" dirty="0" smtClean="0">
                <a:solidFill>
                  <a:srgbClr val="FF0000"/>
                </a:solidFill>
              </a:rPr>
              <a:t> </a:t>
            </a:r>
            <a:endParaRPr lang="ru-RU" sz="2400" b="1" dirty="0">
              <a:solidFill>
                <a:srgbClr val="FF0000"/>
              </a:solidFill>
            </a:endParaRPr>
          </a:p>
        </p:txBody>
      </p:sp>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73" y="6350946"/>
            <a:ext cx="292224" cy="292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789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9"/>
                                        </p:tgtEl>
                                        <p:attrNameLst>
                                          <p:attrName>style.visibility</p:attrName>
                                        </p:attrNameLst>
                                      </p:cBhvr>
                                      <p:to>
                                        <p:strVal val="visible"/>
                                      </p:to>
                                    </p:set>
                                    <p:anim calcmode="lin" valueType="num">
                                      <p:cBhvr additive="base">
                                        <p:cTn id="37" dur="500" fill="hold"/>
                                        <p:tgtEl>
                                          <p:spTgt spid="1029"/>
                                        </p:tgtEl>
                                        <p:attrNameLst>
                                          <p:attrName>ppt_x</p:attrName>
                                        </p:attrNameLst>
                                      </p:cBhvr>
                                      <p:tavLst>
                                        <p:tav tm="0">
                                          <p:val>
                                            <p:strVal val="#ppt_x"/>
                                          </p:val>
                                        </p:tav>
                                        <p:tav tm="100000">
                                          <p:val>
                                            <p:strVal val="#ppt_x"/>
                                          </p:val>
                                        </p:tav>
                                      </p:tavLst>
                                    </p:anim>
                                    <p:anim calcmode="lin" valueType="num">
                                      <p:cBhvr additive="base">
                                        <p:cTn id="38" dur="500" fill="hold"/>
                                        <p:tgtEl>
                                          <p:spTgt spid="1029"/>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030"/>
                                        </p:tgtEl>
                                        <p:attrNameLst>
                                          <p:attrName>style.visibility</p:attrName>
                                        </p:attrNameLst>
                                      </p:cBhvr>
                                      <p:to>
                                        <p:strVal val="visible"/>
                                      </p:to>
                                    </p:set>
                                    <p:anim calcmode="lin" valueType="num">
                                      <p:cBhvr additive="base">
                                        <p:cTn id="41" dur="500" fill="hold"/>
                                        <p:tgtEl>
                                          <p:spTgt spid="1030"/>
                                        </p:tgtEl>
                                        <p:attrNameLst>
                                          <p:attrName>ppt_x</p:attrName>
                                        </p:attrNameLst>
                                      </p:cBhvr>
                                      <p:tavLst>
                                        <p:tav tm="0">
                                          <p:val>
                                            <p:strVal val="#ppt_x"/>
                                          </p:val>
                                        </p:tav>
                                        <p:tav tm="100000">
                                          <p:val>
                                            <p:strVal val="#ppt_x"/>
                                          </p:val>
                                        </p:tav>
                                      </p:tavLst>
                                    </p:anim>
                                    <p:anim calcmode="lin" valueType="num">
                                      <p:cBhvr additive="base">
                                        <p:cTn id="42"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Class Table Inheritance(</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бір</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класстан</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мұрагерлік</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ету</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b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ru-RU"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Объект 2"/>
          <p:cNvSpPr>
            <a:spLocks noGrp="1"/>
          </p:cNvSpPr>
          <p:nvPr>
            <p:ph idx="1"/>
          </p:nvPr>
        </p:nvSpPr>
        <p:spPr>
          <a:xfrm>
            <a:off x="582960" y="908720"/>
            <a:ext cx="8229600" cy="4929411"/>
          </a:xfrm>
        </p:spPr>
        <p:txBody>
          <a:bodyPr/>
          <a:lstStyle/>
          <a:p>
            <a:r>
              <a:rPr lang="kk-KZ" dirty="0" smtClean="0"/>
              <a:t>Әрбір тип жеке кестеде</a:t>
            </a:r>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7200800" cy="37040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48616" y="4995698"/>
            <a:ext cx="8892480" cy="1938992"/>
          </a:xfrm>
          <a:prstGeom prst="rect">
            <a:avLst/>
          </a:prstGeom>
          <a:noFill/>
        </p:spPr>
        <p:txBody>
          <a:bodyPr wrap="square" rtlCol="0">
            <a:spAutoFit/>
          </a:bodyPr>
          <a:lstStyle/>
          <a:p>
            <a:pPr marL="342900" indent="-342900">
              <a:buFont typeface="Arial" panose="020B0604020202020204" pitchFamily="34" charset="0"/>
              <a:buChar char="•"/>
            </a:pPr>
            <a:r>
              <a:rPr lang="kk-KZ" sz="2000" b="1" dirty="0" smtClean="0">
                <a:solidFill>
                  <a:srgbClr val="FF0000"/>
                </a:solidFill>
              </a:rPr>
              <a:t>Мәліметтердің қайталануының болмауы, әр кестеде нақты бір класс жолы болады</a:t>
            </a:r>
          </a:p>
          <a:p>
            <a:pPr marL="342900" indent="-342900">
              <a:buFont typeface="Arial" panose="020B0604020202020204" pitchFamily="34" charset="0"/>
              <a:buChar char="•"/>
            </a:pPr>
            <a:r>
              <a:rPr lang="kk-KZ" sz="2000" b="1" dirty="0" smtClean="0">
                <a:solidFill>
                  <a:srgbClr val="FF0000"/>
                </a:solidFill>
              </a:rPr>
              <a:t>Бір классқа өзгеріс МҚ –на аз ғана өзгеріс  әкеледі</a:t>
            </a:r>
          </a:p>
          <a:p>
            <a:pPr marL="342900" indent="-342900">
              <a:buFont typeface="Arial" panose="020B0604020202020204" pitchFamily="34" charset="0"/>
              <a:buChar char="•"/>
            </a:pPr>
            <a:r>
              <a:rPr lang="kk-KZ" sz="2000" b="1" dirty="0" smtClean="0">
                <a:solidFill>
                  <a:srgbClr val="FF0000"/>
                </a:solidFill>
              </a:rPr>
              <a:t>Мұрагер объектіні алу үшін бірнеше кестені </a:t>
            </a:r>
            <a:r>
              <a:rPr lang="en-US" sz="2000" b="1" dirty="0" smtClean="0">
                <a:solidFill>
                  <a:srgbClr val="FF0000"/>
                </a:solidFill>
              </a:rPr>
              <a:t>JOIN </a:t>
            </a:r>
            <a:r>
              <a:rPr lang="kk-KZ" sz="2000" b="1" dirty="0" smtClean="0">
                <a:solidFill>
                  <a:srgbClr val="FF0000"/>
                </a:solidFill>
              </a:rPr>
              <a:t>командасымен біріктіру керек</a:t>
            </a:r>
          </a:p>
          <a:p>
            <a:pPr marL="342900" indent="-342900">
              <a:buFont typeface="Arial" panose="020B0604020202020204" pitchFamily="34" charset="0"/>
              <a:buChar char="•"/>
            </a:pPr>
            <a:r>
              <a:rPr lang="kk-KZ" sz="2000" b="1" dirty="0" smtClean="0">
                <a:solidFill>
                  <a:srgbClr val="FF0000"/>
                </a:solidFill>
              </a:rPr>
              <a:t>Нақты бір класста қанша объекті бар екенін анықтайтын механизм керек</a:t>
            </a:r>
            <a:endParaRPr lang="ru-RU" sz="2000" b="1" dirty="0">
              <a:solidFill>
                <a:srgbClr val="FF0000"/>
              </a:solidFill>
            </a:endParaRPr>
          </a:p>
        </p:txBody>
      </p:sp>
      <p:pic>
        <p:nvPicPr>
          <p:cNvPr id="2052" name="Picture 4" descr="http://oreodor.com/wp-content/uploads/2012/01/plus-ic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04" y="5067893"/>
            <a:ext cx="210671" cy="210671"/>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9" y="5674144"/>
            <a:ext cx="171077" cy="171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descr="http://oreodor.com/wp-content/uploads/2012/01/delete-ico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304" y="6099849"/>
            <a:ext cx="210671" cy="210671"/>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http://oreodor.com/wp-content/uploads/2012/01/delete-ico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304" y="6585697"/>
            <a:ext cx="181535" cy="181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004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Effect transition="in" filter="fade">
                                      <p:cBhvr>
                                        <p:cTn id="19" dur="500"/>
                                        <p:tgtEl>
                                          <p:spTgt spid="205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52"/>
                                        </p:tgtEl>
                                        <p:attrNameLst>
                                          <p:attrName>style.visibility</p:attrName>
                                        </p:attrNameLst>
                                      </p:cBhvr>
                                      <p:to>
                                        <p:strVal val="visible"/>
                                      </p:to>
                                    </p:set>
                                    <p:anim calcmode="lin" valueType="num">
                                      <p:cBhvr additive="base">
                                        <p:cTn id="29" dur="500" fill="hold"/>
                                        <p:tgtEl>
                                          <p:spTgt spid="2052"/>
                                        </p:tgtEl>
                                        <p:attrNameLst>
                                          <p:attrName>ppt_x</p:attrName>
                                        </p:attrNameLst>
                                      </p:cBhvr>
                                      <p:tavLst>
                                        <p:tav tm="0">
                                          <p:val>
                                            <p:strVal val="#ppt_x"/>
                                          </p:val>
                                        </p:tav>
                                        <p:tav tm="100000">
                                          <p:val>
                                            <p:strVal val="#ppt_x"/>
                                          </p:val>
                                        </p:tav>
                                      </p:tavLst>
                                    </p:anim>
                                    <p:anim calcmode="lin" valueType="num">
                                      <p:cBhvr additive="base">
                                        <p:cTn id="30" dur="500" fill="hold"/>
                                        <p:tgtEl>
                                          <p:spTgt spid="2052"/>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053"/>
                                        </p:tgtEl>
                                        <p:attrNameLst>
                                          <p:attrName>style.visibility</p:attrName>
                                        </p:attrNameLst>
                                      </p:cBhvr>
                                      <p:to>
                                        <p:strVal val="visible"/>
                                      </p:to>
                                    </p:set>
                                    <p:anim calcmode="lin" valueType="num">
                                      <p:cBhvr additive="base">
                                        <p:cTn id="33" dur="500" fill="hold"/>
                                        <p:tgtEl>
                                          <p:spTgt spid="2053"/>
                                        </p:tgtEl>
                                        <p:attrNameLst>
                                          <p:attrName>ppt_x</p:attrName>
                                        </p:attrNameLst>
                                      </p:cBhvr>
                                      <p:tavLst>
                                        <p:tav tm="0">
                                          <p:val>
                                            <p:strVal val="#ppt_x"/>
                                          </p:val>
                                        </p:tav>
                                        <p:tav tm="100000">
                                          <p:val>
                                            <p:strVal val="#ppt_x"/>
                                          </p:val>
                                        </p:tav>
                                      </p:tavLst>
                                    </p:anim>
                                    <p:anim calcmode="lin" valueType="num">
                                      <p:cBhvr additive="base">
                                        <p:cTn id="34" dur="500" fill="hold"/>
                                        <p:tgtEl>
                                          <p:spTgt spid="2053"/>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055"/>
                                        </p:tgtEl>
                                        <p:attrNameLst>
                                          <p:attrName>style.visibility</p:attrName>
                                        </p:attrNameLst>
                                      </p:cBhvr>
                                      <p:to>
                                        <p:strVal val="visible"/>
                                      </p:to>
                                    </p:set>
                                    <p:anim calcmode="lin" valueType="num">
                                      <p:cBhvr additive="base">
                                        <p:cTn id="37" dur="500" fill="hold"/>
                                        <p:tgtEl>
                                          <p:spTgt spid="2055"/>
                                        </p:tgtEl>
                                        <p:attrNameLst>
                                          <p:attrName>ppt_x</p:attrName>
                                        </p:attrNameLst>
                                      </p:cBhvr>
                                      <p:tavLst>
                                        <p:tav tm="0">
                                          <p:val>
                                            <p:strVal val="#ppt_x"/>
                                          </p:val>
                                        </p:tav>
                                        <p:tav tm="100000">
                                          <p:val>
                                            <p:strVal val="#ppt_x"/>
                                          </p:val>
                                        </p:tav>
                                      </p:tavLst>
                                    </p:anim>
                                    <p:anim calcmode="lin" valueType="num">
                                      <p:cBhvr additive="base">
                                        <p:cTn id="38" dur="500" fill="hold"/>
                                        <p:tgtEl>
                                          <p:spTgt spid="2055"/>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57"/>
                                        </p:tgtEl>
                                        <p:attrNameLst>
                                          <p:attrName>style.visibility</p:attrName>
                                        </p:attrNameLst>
                                      </p:cBhvr>
                                      <p:to>
                                        <p:strVal val="visible"/>
                                      </p:to>
                                    </p:set>
                                    <p:anim calcmode="lin" valueType="num">
                                      <p:cBhvr additive="base">
                                        <p:cTn id="41" dur="500" fill="hold"/>
                                        <p:tgtEl>
                                          <p:spTgt spid="2057"/>
                                        </p:tgtEl>
                                        <p:attrNameLst>
                                          <p:attrName>ppt_x</p:attrName>
                                        </p:attrNameLst>
                                      </p:cBhvr>
                                      <p:tavLst>
                                        <p:tav tm="0">
                                          <p:val>
                                            <p:strVal val="#ppt_x"/>
                                          </p:val>
                                        </p:tav>
                                        <p:tav tm="100000">
                                          <p:val>
                                            <p:strVal val="#ppt_x"/>
                                          </p:val>
                                        </p:tav>
                                      </p:tavLst>
                                    </p:anim>
                                    <p:anim calcmode="lin" valueType="num">
                                      <p:cBhvr additive="base">
                                        <p:cTn id="42" dur="500" fill="hold"/>
                                        <p:tgtEl>
                                          <p:spTgt spid="2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936104"/>
          </a:xfrm>
        </p:spPr>
        <p:txBody>
          <a:bodyPr>
            <a:no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Concrete Table Inheritance(</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нақты</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бір</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класстан</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мұрагерлік</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ету</a:t>
            </a:r>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b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ru-RU"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Объект 2"/>
          <p:cNvSpPr>
            <a:spLocks noGrp="1"/>
          </p:cNvSpPr>
          <p:nvPr>
            <p:ph idx="1"/>
          </p:nvPr>
        </p:nvSpPr>
        <p:spPr>
          <a:xfrm>
            <a:off x="179512" y="1124744"/>
            <a:ext cx="8640960" cy="432048"/>
          </a:xfrm>
        </p:spPr>
        <p:txBody>
          <a:bodyPr>
            <a:normAutofit fontScale="85000" lnSpcReduction="20000"/>
          </a:bodyPr>
          <a:lstStyle/>
          <a:p>
            <a:r>
              <a:rPr lang="kk-KZ" dirty="0" smtClean="0"/>
              <a:t>Әрбір нақты класс жеке кестеде орналасады</a:t>
            </a:r>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9" y="1484785"/>
            <a:ext cx="6128340" cy="40324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030779" y="1628800"/>
            <a:ext cx="2113221" cy="3139321"/>
          </a:xfrm>
          <a:prstGeom prst="rect">
            <a:avLst/>
          </a:prstGeom>
          <a:noFill/>
        </p:spPr>
        <p:txBody>
          <a:bodyPr wrap="square" rtlCol="0">
            <a:spAutoFit/>
          </a:bodyPr>
          <a:lstStyle/>
          <a:p>
            <a:r>
              <a:rPr lang="kk-KZ" dirty="0" smtClean="0"/>
              <a:t>Алдыңғыларынан айырмашылығы абстракциялы класстарға жеке таблица құрылады.</a:t>
            </a:r>
          </a:p>
          <a:p>
            <a:r>
              <a:rPr lang="kk-KZ" dirty="0" smtClean="0"/>
              <a:t>Класстар таблицасы өзінің де, мұрагердің де жолдарынан, яғни барлық жолдардан тұрады.</a:t>
            </a:r>
            <a:endParaRPr lang="ru-RU" dirty="0"/>
          </a:p>
        </p:txBody>
      </p:sp>
      <p:sp>
        <p:nvSpPr>
          <p:cNvPr id="5" name="TextBox 4"/>
          <p:cNvSpPr txBox="1"/>
          <p:nvPr/>
        </p:nvSpPr>
        <p:spPr>
          <a:xfrm>
            <a:off x="251520" y="5517232"/>
            <a:ext cx="8640960" cy="1569660"/>
          </a:xfrm>
          <a:prstGeom prst="rect">
            <a:avLst/>
          </a:prstGeom>
          <a:noFill/>
        </p:spPr>
        <p:txBody>
          <a:bodyPr wrap="square" rtlCol="0">
            <a:spAutoFit/>
          </a:bodyPr>
          <a:lstStyle/>
          <a:p>
            <a:pPr marL="342900" indent="-342900">
              <a:buFont typeface="Arial" panose="020B0604020202020204" pitchFamily="34" charset="0"/>
              <a:buChar char="•"/>
            </a:pPr>
            <a:r>
              <a:rPr lang="kk-KZ" sz="2400" b="1" dirty="0" smtClean="0">
                <a:solidFill>
                  <a:srgbClr val="FF0000"/>
                </a:solidFill>
              </a:rPr>
              <a:t>Тереңнен зерттеу жалдам жүргізіледі</a:t>
            </a:r>
          </a:p>
          <a:p>
            <a:pPr marL="342900" indent="-342900">
              <a:buFont typeface="Arial" panose="020B0604020202020204" pitchFamily="34" charset="0"/>
              <a:buChar char="•"/>
            </a:pPr>
            <a:r>
              <a:rPr lang="kk-KZ" sz="2400" b="1" dirty="0" smtClean="0">
                <a:solidFill>
                  <a:srgbClr val="FF0000"/>
                </a:solidFill>
              </a:rPr>
              <a:t>Артық мәліметтерді сақтау. Синхронизациялау кемшіліктері</a:t>
            </a:r>
          </a:p>
          <a:p>
            <a:pPr marL="342900" indent="-342900">
              <a:buFont typeface="Arial" panose="020B0604020202020204" pitchFamily="34" charset="0"/>
              <a:buChar char="•"/>
            </a:pPr>
            <a:r>
              <a:rPr lang="kk-KZ" sz="2400" b="1" dirty="0" smtClean="0">
                <a:solidFill>
                  <a:srgbClr val="FF0000"/>
                </a:solidFill>
              </a:rPr>
              <a:t>Класстың барлық объектілерін алу үшін, мұрагерлерді қоса алғанда, </a:t>
            </a:r>
            <a:r>
              <a:rPr lang="en-US" sz="2400" b="1" dirty="0" smtClean="0">
                <a:solidFill>
                  <a:srgbClr val="FF0000"/>
                </a:solidFill>
              </a:rPr>
              <a:t>JION </a:t>
            </a:r>
            <a:r>
              <a:rPr lang="kk-KZ" sz="2400" b="1" dirty="0" smtClean="0">
                <a:solidFill>
                  <a:srgbClr val="FF0000"/>
                </a:solidFill>
              </a:rPr>
              <a:t>операциясын жасау керек</a:t>
            </a:r>
          </a:p>
        </p:txBody>
      </p:sp>
      <p:pic>
        <p:nvPicPr>
          <p:cNvPr id="7" name="Picture 4" descr="http://oreodor.com/wp-content/uploads/2012/01/plus-ic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04" y="5555912"/>
            <a:ext cx="210671" cy="21067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http://oreodor.com/wp-content/uploads/2012/01/delete-ico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302" y="5994513"/>
            <a:ext cx="210671" cy="21067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http://oreodor.com/wp-content/uploads/2012/01/delete-ico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303" y="6462920"/>
            <a:ext cx="210671" cy="210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13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fade">
                                      <p:cBhvr>
                                        <p:cTn id="17" dur="500"/>
                                        <p:tgtEl>
                                          <p:spTgt spid="307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1000"/>
                                        <p:tgtEl>
                                          <p:spTgt spid="9"/>
                                        </p:tgtEl>
                                      </p:cBhvr>
                                    </p:animEffect>
                                    <p:anim calcmode="lin" valueType="num">
                                      <p:cBhvr>
                                        <p:cTn id="41" dur="1000" fill="hold"/>
                                        <p:tgtEl>
                                          <p:spTgt spid="9"/>
                                        </p:tgtEl>
                                        <p:attrNameLst>
                                          <p:attrName>ppt_x</p:attrName>
                                        </p:attrNameLst>
                                      </p:cBhvr>
                                      <p:tavLst>
                                        <p:tav tm="0">
                                          <p:val>
                                            <p:strVal val="#ppt_x"/>
                                          </p:val>
                                        </p:tav>
                                        <p:tav tm="100000">
                                          <p:val>
                                            <p:strVal val="#ppt_x"/>
                                          </p:val>
                                        </p:tav>
                                      </p:tavLst>
                                    </p:anim>
                                    <p:anim calcmode="lin" valueType="num">
                                      <p:cBhvr>
                                        <p:cTn id="4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564904"/>
            <a:ext cx="8229600" cy="1143000"/>
          </a:xfrm>
        </p:spPr>
        <p:txBody>
          <a:bodyPr>
            <a:prstTxWarp prst="textPlain">
              <a:avLst/>
            </a:prstTxWarp>
          </a:bodyPr>
          <a:lstStyle/>
          <a:p>
            <a:r>
              <a:rPr lang="kk-KZ" dirty="0" smtClean="0">
                <a:ln>
                  <a:solidFill>
                    <a:srgbClr val="FF0000"/>
                  </a:solidFill>
                </a:ln>
              </a:rPr>
              <a:t>Тыңдағандарыңызға рахмет!</a:t>
            </a:r>
            <a:endParaRPr lang="ru-RU" dirty="0">
              <a:ln>
                <a:solidFill>
                  <a:srgbClr val="FF0000"/>
                </a:solidFill>
              </a:ln>
            </a:endParaRPr>
          </a:p>
        </p:txBody>
      </p:sp>
    </p:spTree>
    <p:extLst>
      <p:ext uri="{BB962C8B-B14F-4D97-AF65-F5344CB8AC3E}">
        <p14:creationId xmlns:p14="http://schemas.microsoft.com/office/powerpoint/2010/main" val="401362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Мәліметтерді дерексіздендіру</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Объект 2"/>
          <p:cNvSpPr>
            <a:spLocks noGrp="1"/>
          </p:cNvSpPr>
          <p:nvPr>
            <p:ph idx="1"/>
          </p:nvPr>
        </p:nvSpPr>
        <p:spPr>
          <a:xfrm>
            <a:off x="395536" y="1600200"/>
            <a:ext cx="8291264" cy="4853136"/>
          </a:xfrm>
        </p:spPr>
        <p:txBody>
          <a:bodyPr>
            <a:normAutofit fontScale="92500" lnSpcReduction="20000"/>
          </a:bodyPr>
          <a:lstStyle/>
          <a:p>
            <a:r>
              <a:rPr lang="kk-KZ" dirty="0" smtClean="0"/>
              <a:t>Мәліметтерді дерексіздендіру</a:t>
            </a:r>
            <a:r>
              <a:rPr lang="en-US" dirty="0" smtClean="0"/>
              <a:t>(</a:t>
            </a:r>
            <a:r>
              <a:rPr lang="kk-KZ" dirty="0" smtClean="0"/>
              <a:t>абстракция данных</a:t>
            </a:r>
            <a:r>
              <a:rPr lang="en-US" dirty="0" smtClean="0"/>
              <a:t>)</a:t>
            </a:r>
            <a:r>
              <a:rPr lang="kk-KZ" dirty="0" smtClean="0"/>
              <a:t> </a:t>
            </a:r>
            <a:r>
              <a:rPr lang="en-US" dirty="0" smtClean="0"/>
              <a:t>– </a:t>
            </a:r>
            <a:r>
              <a:rPr lang="kk-KZ" dirty="0" smtClean="0"/>
              <a:t>кең танымал, бағдарламалаудағы елестетуге негізделген әдіс түрі. Негізгі сипаттамасы ішкі бағдарламалардағы жоқ бөлшектерді ондағы бар бөлшектердің жұмысын дұрыс орындауына қолдану болып табылады. Мұндай бөлуде бағдарламаның мүмкін болатын барлық  қолданылу аймағын анықтау арнайы интерфейс көмегімен сипатталады. Мұндай интерфейстерге:</a:t>
            </a:r>
            <a:endParaRPr lang="en-US" dirty="0" smtClean="0"/>
          </a:p>
          <a:p>
            <a:pPr lvl="1"/>
            <a:r>
              <a:rPr lang="kk-KZ" dirty="0" smtClean="0"/>
              <a:t>Мәліметтер құрылымына рұқсат ала алатын, жұмысы абстракциялауға негізделген функциялар     жатады</a:t>
            </a:r>
          </a:p>
        </p:txBody>
      </p:sp>
    </p:spTree>
    <p:extLst>
      <p:ext uri="{BB962C8B-B14F-4D97-AF65-F5344CB8AC3E}">
        <p14:creationId xmlns:p14="http://schemas.microsoft.com/office/powerpoint/2010/main" val="25763655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6613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kk-KZ"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Тәуелділікті алмастыру ұстанымы төмендегілерден тұрады </a:t>
            </a:r>
            <a:endParaRPr lang="ru-RU"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Объект 2"/>
          <p:cNvSpPr>
            <a:spLocks noGrp="1"/>
          </p:cNvSpPr>
          <p:nvPr>
            <p:ph idx="1"/>
          </p:nvPr>
        </p:nvSpPr>
        <p:spPr>
          <a:xfrm>
            <a:off x="467544" y="1556792"/>
            <a:ext cx="8229600" cy="4713387"/>
          </a:xfrm>
        </p:spPr>
        <p:txBody>
          <a:bodyPr>
            <a:normAutofit fontScale="92500" lnSpcReduction="20000"/>
          </a:bodyPr>
          <a:lstStyle/>
          <a:p>
            <a:r>
              <a:rPr lang="kk-KZ" dirty="0" smtClean="0"/>
              <a:t>Жоғары</a:t>
            </a:r>
            <a:r>
              <a:rPr lang="en-US" dirty="0" smtClean="0"/>
              <a:t> </a:t>
            </a:r>
            <a:r>
              <a:rPr lang="kk-KZ" dirty="0" smtClean="0"/>
              <a:t>деңгейлі модульдер төменгі</a:t>
            </a:r>
            <a:r>
              <a:rPr lang="en-US" dirty="0" smtClean="0"/>
              <a:t> </a:t>
            </a:r>
            <a:r>
              <a:rPr lang="kk-KZ" dirty="0" smtClean="0"/>
              <a:t>деңгейлі модульдерге тәуелді болмауы керек</a:t>
            </a:r>
          </a:p>
          <a:p>
            <a:r>
              <a:rPr lang="kk-KZ" dirty="0" smtClean="0"/>
              <a:t>Тәуелсіздендіру бөлшектерге тәуелді болмауы керек. Мұның орнына бөлшектер керісінше тәуелсіздендіруге тәуелді болуы керек.</a:t>
            </a:r>
          </a:p>
          <a:p>
            <a:pPr marL="0" indent="0">
              <a:buNone/>
            </a:pPr>
            <a:r>
              <a:rPr lang="en-US" dirty="0" smtClean="0"/>
              <a:t>DIP- </a:t>
            </a:r>
            <a:r>
              <a:rPr lang="kk-KZ" dirty="0" smtClean="0"/>
              <a:t>тен иерархияның түп-тамыры тәуелсіздендіру класстары болатындығы шығады. Мұнда нақты бір класстар түп-тамыр болмауы керек. Абстракциялы негізгі класстар клсаатың жүзеге асуын емес, функцияналды</a:t>
            </a:r>
            <a:r>
              <a:rPr lang="en-US" dirty="0" smtClean="0"/>
              <a:t>-</a:t>
            </a:r>
            <a:r>
              <a:rPr lang="kk-KZ" dirty="0" smtClean="0"/>
              <a:t>лығын анықтаумен айналысады.</a:t>
            </a:r>
            <a:endParaRPr lang="ru-RU" dirty="0"/>
          </a:p>
        </p:txBody>
      </p:sp>
    </p:spTree>
    <p:extLst>
      <p:ext uri="{BB962C8B-B14F-4D97-AF65-F5344CB8AC3E}">
        <p14:creationId xmlns:p14="http://schemas.microsoft.com/office/powerpoint/2010/main" val="18980735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kk-K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Дерексіздендіру класстары</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Объект 2"/>
          <p:cNvSpPr>
            <a:spLocks noGrp="1"/>
          </p:cNvSpPr>
          <p:nvPr>
            <p:ph idx="1"/>
          </p:nvPr>
        </p:nvSpPr>
        <p:spPr>
          <a:xfrm>
            <a:off x="457200" y="1196752"/>
            <a:ext cx="8229600" cy="4929411"/>
          </a:xfrm>
        </p:spPr>
        <p:txBody>
          <a:bodyPr>
            <a:normAutofit lnSpcReduction="10000"/>
          </a:bodyPr>
          <a:lstStyle/>
          <a:p>
            <a:r>
              <a:rPr lang="kk-KZ" dirty="0" smtClean="0"/>
              <a:t>Абстракциялы интерфейстерді қолдану арқылы мұрагерлікті ұйымдастыруға болады. Абстракциялы интерфейс күйлері жоқ виртуалды функциялардан тұратын абстракциялы класстардан тұрады. Абстракциялы интерфейсте күйлердің болмауы барлық иерархияның дизайнін жеңілдетеді. Абстракциялы интерфейстерді ұйымдастыруда тәуелділікті алмастыру ұстанымын</a:t>
            </a:r>
            <a:r>
              <a:rPr lang="en-US" dirty="0" smtClean="0"/>
              <a:t>(Dependency Inversion Principle, DIP)</a:t>
            </a:r>
            <a:r>
              <a:rPr lang="kk-KZ" dirty="0" smtClean="0"/>
              <a:t> қолданған жөн.</a:t>
            </a:r>
            <a:endParaRPr lang="ru-RU" dirty="0"/>
          </a:p>
        </p:txBody>
      </p:sp>
    </p:spTree>
    <p:extLst>
      <p:ext uri="{BB962C8B-B14F-4D97-AF65-F5344CB8AC3E}">
        <p14:creationId xmlns:p14="http://schemas.microsoft.com/office/powerpoint/2010/main" val="39330472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435280" cy="994122"/>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kk-KZ" sz="3200" b="1" spc="50" dirty="0" smtClean="0">
                <a:ln w="11430">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Тәуелділікті алмастыру принципі жобалауда үш негізгі басымдылықты көрсетеді </a:t>
            </a:r>
            <a:endParaRPr lang="ru-RU" sz="3200" b="1" spc="50" dirty="0">
              <a:ln w="11430">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Объект 2"/>
          <p:cNvSpPr>
            <a:spLocks noGrp="1"/>
          </p:cNvSpPr>
          <p:nvPr>
            <p:ph idx="1"/>
          </p:nvPr>
        </p:nvSpPr>
        <p:spPr>
          <a:xfrm>
            <a:off x="467544" y="2996951"/>
            <a:ext cx="8229600" cy="3561259"/>
          </a:xfrm>
        </p:spPr>
        <p:txBody>
          <a:bodyPr>
            <a:normAutofit fontScale="85000" lnSpcReduction="10000"/>
          </a:bodyPr>
          <a:lstStyle/>
          <a:p>
            <a:r>
              <a:rPr lang="kk-KZ" b="1" dirty="0" smtClean="0"/>
              <a:t>Сенімділікті жоғарылату. </a:t>
            </a:r>
            <a:r>
              <a:rPr lang="kk-KZ" dirty="0" smtClean="0"/>
              <a:t>Жүйенің тұрақтылығы аз бөліктері</a:t>
            </a:r>
            <a:r>
              <a:rPr lang="en-US" dirty="0" smtClean="0"/>
              <a:t>(</a:t>
            </a:r>
            <a:r>
              <a:rPr lang="kk-KZ" dirty="0" smtClean="0"/>
              <a:t>жүзеге асыру</a:t>
            </a:r>
            <a:r>
              <a:rPr lang="en-US" dirty="0" smtClean="0"/>
              <a:t>)</a:t>
            </a:r>
            <a:r>
              <a:rPr lang="kk-KZ" dirty="0" smtClean="0"/>
              <a:t> тұрақтылығы жоғары бөліктеріне</a:t>
            </a:r>
            <a:r>
              <a:rPr lang="en-US" dirty="0" smtClean="0"/>
              <a:t>(</a:t>
            </a:r>
            <a:r>
              <a:rPr lang="kk-KZ" dirty="0" smtClean="0"/>
              <a:t>абстракциялауға</a:t>
            </a:r>
            <a:r>
              <a:rPr lang="en-US" dirty="0" smtClean="0"/>
              <a:t>)</a:t>
            </a:r>
            <a:r>
              <a:rPr lang="kk-KZ" dirty="0" smtClean="0"/>
              <a:t> тәуелді болады. Ыңғайлы дизайнда жүйеге енгізілетін өзгерістер саны шектеулі болады. Жобалау дұрыс ұйымдастырылмаған болса, жүйенің бір бөлігіне жасалған өзгеріс оның басқа бөліктеріне де кері әсерін тигізеді. </a:t>
            </a:r>
            <a:r>
              <a:rPr lang="kk-KZ" dirty="0"/>
              <a:t>М</a:t>
            </a:r>
            <a:r>
              <a:rPr lang="kk-KZ" dirty="0" smtClean="0"/>
              <a:t>ұндай жағдайлар жоба негізгі нақты класстар негізінде құрылғанда туындайды.</a:t>
            </a:r>
          </a:p>
          <a:p>
            <a:endParaRPr lang="ru-RU" dirty="0"/>
          </a:p>
        </p:txBody>
      </p:sp>
      <p:sp>
        <p:nvSpPr>
          <p:cNvPr id="4" name="TextBox 3"/>
          <p:cNvSpPr txBox="1"/>
          <p:nvPr/>
        </p:nvSpPr>
        <p:spPr>
          <a:xfrm>
            <a:off x="467544" y="1268760"/>
            <a:ext cx="7992888" cy="1569660"/>
          </a:xfrm>
          <a:prstGeom prst="rect">
            <a:avLst/>
          </a:prstGeom>
          <a:noFill/>
        </p:spPr>
        <p:txBody>
          <a:bodyPr wrap="square" rtlCol="0">
            <a:spAutoFit/>
          </a:bodyPr>
          <a:lstStyle/>
          <a:p>
            <a:pPr marL="342900" indent="-342900">
              <a:buFont typeface="Wingdings" panose="05000000000000000000" pitchFamily="2" charset="2"/>
              <a:buChar char="v"/>
            </a:pPr>
            <a:r>
              <a:rPr lang="kk-KZ" sz="3200" dirty="0" smtClean="0"/>
              <a:t>Сенімділікті жоғарылату</a:t>
            </a:r>
          </a:p>
          <a:p>
            <a:pPr marL="342900" indent="-342900">
              <a:buFont typeface="Wingdings" panose="05000000000000000000" pitchFamily="2" charset="2"/>
              <a:buChar char="v"/>
            </a:pPr>
            <a:r>
              <a:rPr lang="kk-KZ" sz="3200" dirty="0" smtClean="0"/>
              <a:t>икемділікті жоғарылату</a:t>
            </a:r>
          </a:p>
          <a:p>
            <a:pPr marL="342900" indent="-342900">
              <a:buFont typeface="Wingdings" panose="05000000000000000000" pitchFamily="2" charset="2"/>
              <a:buChar char="v"/>
            </a:pPr>
            <a:r>
              <a:rPr lang="kk-KZ" sz="3200" dirty="0" smtClean="0"/>
              <a:t>жақсы модульділік </a:t>
            </a:r>
            <a:endParaRPr lang="ru-RU" sz="3200" dirty="0"/>
          </a:p>
        </p:txBody>
      </p:sp>
    </p:spTree>
    <p:extLst>
      <p:ext uri="{BB962C8B-B14F-4D97-AF65-F5344CB8AC3E}">
        <p14:creationId xmlns:p14="http://schemas.microsoft.com/office/powerpoint/2010/main" val="239255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kk-KZ"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Икемділікті жоғарылату</a:t>
            </a:r>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Объект 2"/>
          <p:cNvSpPr>
            <a:spLocks noGrp="1"/>
          </p:cNvSpPr>
          <p:nvPr>
            <p:ph idx="1"/>
          </p:nvPr>
        </p:nvSpPr>
        <p:spPr/>
        <p:txBody>
          <a:bodyPr>
            <a:normAutofit fontScale="92500" lnSpcReduction="20000"/>
          </a:bodyPr>
          <a:lstStyle/>
          <a:p>
            <a:r>
              <a:rPr lang="kk-KZ" dirty="0" smtClean="0"/>
              <a:t>Абстракциялы интерфейстерге негізделген дизайн жалпы жағдайда икемділігі жоғары болып келеді. Егер абстракциялау дұрыс жобаланған болса, онда жаңа бір талаптар шықса, соған байланысты өзгертулер енгізу оңай болады. Керісінше, егер дизайн көптеген нақты бір бөлшектерге тәуелді болып жасалса, онда жүйенің икемділігі төмен болып табылады.Оған жаға бір талаптар қойылса, өзгертулер жасау жүйе ядросына айтарлықтай өзгерістер енгізу арқылы жүзеге асады.</a:t>
            </a:r>
            <a:endParaRPr lang="ru-RU" dirty="0"/>
          </a:p>
        </p:txBody>
      </p:sp>
    </p:spTree>
    <p:extLst>
      <p:ext uri="{BB962C8B-B14F-4D97-AF65-F5344CB8AC3E}">
        <p14:creationId xmlns:p14="http://schemas.microsoft.com/office/powerpoint/2010/main" val="45376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kk-K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Жақсы модульділік</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Объект 2"/>
          <p:cNvSpPr>
            <a:spLocks noGrp="1"/>
          </p:cNvSpPr>
          <p:nvPr>
            <p:ph idx="1"/>
          </p:nvPr>
        </p:nvSpPr>
        <p:spPr/>
        <p:txBody>
          <a:bodyPr/>
          <a:lstStyle/>
          <a:p>
            <a:r>
              <a:rPr lang="kk-KZ" dirty="0" smtClean="0"/>
              <a:t>Тәуелділіктің қарапайымдылығына байланысты абстракцияға негізделіп жасалған дизайн жақсы модульділікке ие болады. Тұрақтылығы аз бөліктері жүйенің тұрақты бөліктеріне тәуелді болады. Егер дизайн жүзеге асыру бөлшектерімен араластырып жасалса, онда жүйе бөлігін басқа жүйеде жеке модуль ретінде қолдану өте қиынға соғады.</a:t>
            </a:r>
            <a:endParaRPr lang="ru-RU" dirty="0"/>
          </a:p>
        </p:txBody>
      </p:sp>
    </p:spTree>
    <p:extLst>
      <p:ext uri="{BB962C8B-B14F-4D97-AF65-F5344CB8AC3E}">
        <p14:creationId xmlns:p14="http://schemas.microsoft.com/office/powerpoint/2010/main" val="35136938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Абстракциялы класс</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Объект 2"/>
          <p:cNvSpPr>
            <a:spLocks noGrp="1"/>
          </p:cNvSpPr>
          <p:nvPr>
            <p:ph idx="1"/>
          </p:nvPr>
        </p:nvSpPr>
        <p:spPr>
          <a:xfrm>
            <a:off x="457200" y="1484784"/>
            <a:ext cx="8229600" cy="4641379"/>
          </a:xfrm>
        </p:spPr>
        <p:txBody>
          <a:bodyPr>
            <a:normAutofit fontScale="85000" lnSpcReduction="20000"/>
          </a:bodyPr>
          <a:lstStyle/>
          <a:p>
            <a:r>
              <a:rPr lang="kk-KZ" dirty="0" smtClean="0"/>
              <a:t>Сонымен, Абстракциялы класс  - бұл бағдарламада сипатталған жолдары мен әдістері бар класс, бірақ ол объектіні құруға да, мәліметті сақтауға да қолданылмайды. Абстракциялы класстан аталық класста жарияланған балалық класстарды құру арқылы мұрагерлік жасауға болады. Мысалы: абстракциялы класс ретінде негізгі класс</a:t>
            </a:r>
            <a:r>
              <a:rPr lang="en-US" dirty="0" smtClean="0"/>
              <a:t> “</a:t>
            </a:r>
            <a:r>
              <a:rPr lang="kk-KZ" dirty="0" smtClean="0"/>
              <a:t>ЖОО-нің қызметкері</a:t>
            </a:r>
            <a:r>
              <a:rPr lang="en-US" dirty="0" smtClean="0"/>
              <a:t>”</a:t>
            </a:r>
            <a:r>
              <a:rPr lang="kk-KZ" dirty="0" smtClean="0"/>
              <a:t> алайық, бұл класстан </a:t>
            </a:r>
            <a:r>
              <a:rPr lang="en-US" dirty="0" smtClean="0"/>
              <a:t>“</a:t>
            </a:r>
            <a:r>
              <a:rPr lang="kk-KZ" dirty="0" smtClean="0"/>
              <a:t>аспирант</a:t>
            </a:r>
            <a:r>
              <a:rPr lang="en-US" dirty="0" smtClean="0"/>
              <a:t>”,”</a:t>
            </a:r>
            <a:r>
              <a:rPr lang="kk-KZ" dirty="0" smtClean="0"/>
              <a:t>профессор</a:t>
            </a:r>
            <a:r>
              <a:rPr lang="en-US" dirty="0" smtClean="0"/>
              <a:t>”</a:t>
            </a:r>
            <a:r>
              <a:rPr lang="kk-KZ" dirty="0" smtClean="0"/>
              <a:t> т.б.мұрагерлік жасайды. Бұл екі балалық классқа ортақ жалпылама жол мен функциялар</a:t>
            </a:r>
            <a:r>
              <a:rPr lang="en-US" dirty="0" smtClean="0"/>
              <a:t>(</a:t>
            </a:r>
            <a:r>
              <a:rPr lang="kk-KZ" dirty="0" smtClean="0"/>
              <a:t>мысалы, </a:t>
            </a:r>
            <a:r>
              <a:rPr lang="en-US" dirty="0" smtClean="0"/>
              <a:t>“</a:t>
            </a:r>
            <a:r>
              <a:rPr lang="kk-KZ" dirty="0" smtClean="0"/>
              <a:t>туған жылы</a:t>
            </a:r>
            <a:r>
              <a:rPr lang="en-US" dirty="0" smtClean="0"/>
              <a:t>”</a:t>
            </a:r>
            <a:r>
              <a:rPr lang="kk-KZ" dirty="0" smtClean="0"/>
              <a:t> деген жолы</a:t>
            </a:r>
            <a:r>
              <a:rPr lang="en-US" dirty="0" smtClean="0"/>
              <a:t>)</a:t>
            </a:r>
            <a:r>
              <a:rPr lang="kk-KZ" dirty="0" smtClean="0"/>
              <a:t> бар болғандықтан, класстың бұл мүшелері негізгі класста сипаттала алады.</a:t>
            </a:r>
            <a:endParaRPr lang="ru-RU" dirty="0"/>
          </a:p>
        </p:txBody>
      </p:sp>
    </p:spTree>
    <p:extLst>
      <p:ext uri="{BB962C8B-B14F-4D97-AF65-F5344CB8AC3E}">
        <p14:creationId xmlns:p14="http://schemas.microsoft.com/office/powerpoint/2010/main" val="31708731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Мұрагерлік</a:t>
            </a:r>
            <a:endParaRPr lang="ru-RU"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Объект 2"/>
          <p:cNvSpPr>
            <a:spLocks noGrp="1"/>
          </p:cNvSpPr>
          <p:nvPr>
            <p:ph idx="1"/>
          </p:nvPr>
        </p:nvSpPr>
        <p:spPr>
          <a:xfrm>
            <a:off x="457200" y="1412776"/>
            <a:ext cx="8229600" cy="4713387"/>
          </a:xfrm>
        </p:spPr>
        <p:txBody>
          <a:bodyPr>
            <a:normAutofit fontScale="92500" lnSpcReduction="20000"/>
          </a:bodyPr>
          <a:lstStyle/>
          <a:p>
            <a:r>
              <a:rPr lang="kk-KZ" dirty="0" smtClean="0"/>
              <a:t>Мұрагерлік  - объектіге бағытталған бағдарламалау механизмі</a:t>
            </a:r>
            <a:r>
              <a:rPr lang="en-US" dirty="0" smtClean="0"/>
              <a:t>(</a:t>
            </a:r>
            <a:r>
              <a:rPr lang="kk-KZ" dirty="0" smtClean="0"/>
              <a:t>абстракция, инкапсуляция, полиморфизм  сияқты</a:t>
            </a:r>
            <a:r>
              <a:rPr lang="en-US" dirty="0" smtClean="0"/>
              <a:t>)</a:t>
            </a:r>
            <a:r>
              <a:rPr lang="kk-KZ" dirty="0" smtClean="0"/>
              <a:t>, ол бұрыннан бар немесе алдын ала құрылған класс</a:t>
            </a:r>
            <a:r>
              <a:rPr lang="en-US" dirty="0" smtClean="0"/>
              <a:t>(</a:t>
            </a:r>
            <a:r>
              <a:rPr lang="kk-KZ" dirty="0" smtClean="0"/>
              <a:t>аталық класс</a:t>
            </a:r>
            <a:r>
              <a:rPr lang="en-US" dirty="0" smtClean="0"/>
              <a:t>) </a:t>
            </a:r>
            <a:r>
              <a:rPr lang="kk-KZ" dirty="0" smtClean="0"/>
              <a:t>ішінен жаңа класс</a:t>
            </a:r>
            <a:r>
              <a:rPr lang="en-US" dirty="0" smtClean="0"/>
              <a:t>(</a:t>
            </a:r>
            <a:r>
              <a:rPr lang="kk-KZ" dirty="0" smtClean="0"/>
              <a:t>балалық класс</a:t>
            </a:r>
            <a:r>
              <a:rPr lang="en-US" dirty="0" smtClean="0"/>
              <a:t>)</a:t>
            </a:r>
            <a:r>
              <a:rPr lang="kk-KZ" dirty="0" smtClean="0"/>
              <a:t> құруға мүмкіндік береді. Балалық класс аталық класстың қасиеттеріне ие бола алады.</a:t>
            </a:r>
          </a:p>
          <a:p>
            <a:r>
              <a:rPr lang="kk-KZ" dirty="0" smtClean="0"/>
              <a:t>Мұрагерлік жасалған класс негізгі класс немесе аталық класс деп, </a:t>
            </a:r>
            <a:r>
              <a:rPr lang="kk-KZ" dirty="0"/>
              <a:t>м</a:t>
            </a:r>
            <a:r>
              <a:rPr lang="kk-KZ" dirty="0" smtClean="0"/>
              <a:t>ұрагерлік жасаған класс ағымдар,мұрагерлер немесе туынды класс деп аталады</a:t>
            </a:r>
            <a:r>
              <a:rPr lang="kk-KZ" dirty="0"/>
              <a:t>.</a:t>
            </a:r>
            <a:endParaRPr lang="ru-RU" dirty="0"/>
          </a:p>
        </p:txBody>
      </p:sp>
    </p:spTree>
    <p:extLst>
      <p:ext uri="{BB962C8B-B14F-4D97-AF65-F5344CB8AC3E}">
        <p14:creationId xmlns:p14="http://schemas.microsoft.com/office/powerpoint/2010/main" val="21677365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703</Words>
  <Application>Microsoft Office PowerPoint</Application>
  <PresentationFormat>Экран (4:3)</PresentationFormat>
  <Paragraphs>49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Мәліметтерді дерексідендіру класстары, жобалау кезінде мұрагерлікті қолдану</vt:lpstr>
      <vt:lpstr>Мәліметтерді дерексіздендіру</vt:lpstr>
      <vt:lpstr>Тәуелділікті алмастыру ұстанымы төмендегілерден тұрады </vt:lpstr>
      <vt:lpstr>Дерексіздендіру класстары</vt:lpstr>
      <vt:lpstr>Тәуелділікті алмастыру принципі жобалауда үш негізгі басымдылықты көрсетеді </vt:lpstr>
      <vt:lpstr>Икемділікті жоғарылату</vt:lpstr>
      <vt:lpstr>Жақсы модульділік</vt:lpstr>
      <vt:lpstr>Абстракциялы класс</vt:lpstr>
      <vt:lpstr>Мұрагерлік</vt:lpstr>
      <vt:lpstr>Мұрагерлік әдістері</vt:lpstr>
      <vt:lpstr>Single Table Inheritance (бір кестеден мұрагерлік ету) </vt:lpstr>
      <vt:lpstr>Class Table Inheritance(бір класстан мұрагерлік ету) </vt:lpstr>
      <vt:lpstr>Concrete Table Inheritance(нақты бір класстан мұрагерлік ету) </vt:lpstr>
      <vt:lpstr>Тыңдағандарыңызға рахмет!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Мәліметтерді дерексідендіру класстары, жобалау кезінде мұрагерлікті қолдану</dc:title>
  <dc:creator>Danik</dc:creator>
  <cp:lastModifiedBy>User</cp:lastModifiedBy>
  <cp:revision>14</cp:revision>
  <dcterms:created xsi:type="dcterms:W3CDTF">2014-10-28T02:56:14Z</dcterms:created>
  <dcterms:modified xsi:type="dcterms:W3CDTF">2014-11-11T17:52:42Z</dcterms:modified>
</cp:coreProperties>
</file>